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306" r:id="rId3"/>
    <p:sldId id="277" r:id="rId4"/>
    <p:sldId id="275" r:id="rId5"/>
    <p:sldId id="278" r:id="rId6"/>
    <p:sldId id="262" r:id="rId7"/>
    <p:sldId id="291" r:id="rId8"/>
    <p:sldId id="281" r:id="rId9"/>
    <p:sldId id="282" r:id="rId10"/>
    <p:sldId id="283" r:id="rId11"/>
    <p:sldId id="284" r:id="rId12"/>
    <p:sldId id="285" r:id="rId13"/>
    <p:sldId id="286" r:id="rId14"/>
    <p:sldId id="289" r:id="rId15"/>
    <p:sldId id="287" r:id="rId16"/>
    <p:sldId id="290" r:id="rId17"/>
    <p:sldId id="293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00FF"/>
    <a:srgbClr val="FF9933"/>
    <a:srgbClr val="FF6600"/>
    <a:srgbClr val="66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9E763-72C3-4DD7-B541-0B1891569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F698E-6C7F-4F2E-A543-E04F60F41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8B6B3-D6CC-4951-BC34-1CE2851D1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9F8F0-2703-44DA-A3E9-933FEDE6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ECB2-939D-4205-9530-62ABF8C0A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92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145DB-8130-4B9E-BA3B-0EED9E5DA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030CF-506D-4B06-9A18-FF5793B69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B0D54-17BD-4A68-A561-382D0178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36EA2-BA01-4233-AC93-79C5D157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DCAFC-6065-47B0-A224-B021855C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475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3B19E-9F7B-45CA-8FD8-1B8EB779B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E7648-4C36-42A8-9826-05703BA3C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57C9B-9D42-4C66-BCCF-A08792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67F88-21B4-4F69-BDE3-76FDD67A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B9BE2-A0DB-414E-B18B-C5AE1CE9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16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9B34F-47FC-49D9-90F6-BE0DADEF6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061A9-841E-4A7E-8F18-4AEFFC2E6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D31E0-8711-43F5-8242-235AFAD64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9B5A8-59C5-49FE-B4E4-82B30534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16399-FA48-4B4E-856E-829B6275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49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E15ED-1169-48A7-8633-C2FC6EEF7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56F79-168E-4823-BD5A-026F4452C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915AA-461A-4B0A-8254-7E685D71D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6FB52-21E8-4B94-8778-34CC96D1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3A7CA-23CA-4708-BAB5-B763A45C2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13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D067-22A1-4E68-AD00-09209008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D8488-8512-4F75-8032-D10D4D98C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0B837-796A-477F-B274-7B2AAA502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684C5-E170-445F-8145-481F05AE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3F0F2-34A3-4222-8CF4-06390CED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D756F-557D-4330-9E0A-57225D8D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83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9F3AB-A018-46D3-B29B-A5721292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467BB-C668-4E76-B3D0-8AF2908D5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1D0FB-3124-493C-BD7E-428DB28D3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D6E40-7FEE-4324-8CBA-92EEDB9DA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EED2B-976D-45D3-8EEC-F1B372EC0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48D4A-3D76-4227-B5A8-876007F3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FB062C-9E53-4A0D-A68A-7ADB0FC3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1DC893-437F-458E-8E1B-DBD98E47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46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8CE1-6AB0-46C2-A695-06288DC9A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2E430-AB12-4FE3-B1D7-239304E75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0639-4914-4020-8D80-1A42EC8E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CC58E-ED0C-4265-A433-36388E55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1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6A681-C960-4680-B5CF-94BDF2AD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5E7A1-77DF-4D26-84AB-AA1D8861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EEEC-8A72-40B7-A081-ED49A2B9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7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BB040-5E99-4842-AD46-B888E907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4B2F-B12A-4B78-BEE2-4B6A59CC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4E50D-6AA0-480C-B316-90B5D885F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DE3AD-025B-47CB-8842-EA4A3B71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07440-90B6-4163-87BD-EABBF03E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D5340-B6ED-439E-B09C-29A28D04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33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1706-A857-4575-9A4C-D174142C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558BD8-2AE3-4BF1-95C0-8E7FEF45E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44B05-DB55-4978-BF18-4E6747F4A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B8826-59FE-498E-8A9D-C6E164DD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92F4F-B20C-4705-B688-FA587D97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CCAFC-C01C-4FC2-9912-A562526A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2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D150E-8C35-413D-87D9-1107738A4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31B70-FFC4-4EE8-9988-8487918D6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D8C56-260F-4565-9197-B6E1AED1F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71ED4-FF1B-45E6-A5C3-7266F771EC1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449A7-8D43-4324-AA77-7EF6DB8CF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DF399-96C4-47B1-A9D1-138DFABBE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1474-857A-43FC-B08E-0CCE8C83C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06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rorichardblog.blogspot.com/2020/03/lockdown-brother-richard-hendrick.html" TargetMode="External"/><Relationship Id="rId7" Type="http://schemas.openxmlformats.org/officeDocument/2006/relationships/hyperlink" Target="https://www.mmu.ac.uk/write/that-spring-.php" TargetMode="External"/><Relationship Id="rId2" Type="http://schemas.openxmlformats.org/officeDocument/2006/relationships/hyperlink" Target="http://www.lynnungar.com/poems/pandemic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mu.ac.uk/write/how-to-handle-a-pandemic.php" TargetMode="External"/><Relationship Id="rId5" Type="http://schemas.openxmlformats.org/officeDocument/2006/relationships/hyperlink" Target="https://malcolmguite.wordpress.com/?s=Easter+2020" TargetMode="External"/><Relationship Id="rId4" Type="http://schemas.openxmlformats.org/officeDocument/2006/relationships/hyperlink" Target="https://motheringspirit.com/?s=when+this+is+ov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99E46-4C5F-4AF7-9183-4D15B1B5B1FA}"/>
              </a:ext>
            </a:extLst>
          </p:cNvPr>
          <p:cNvSpPr txBox="1"/>
          <p:nvPr/>
        </p:nvSpPr>
        <p:spPr>
          <a:xfrm>
            <a:off x="632719" y="730685"/>
            <a:ext cx="53251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GB" sz="5800" i="1" dirty="0">
                <a:solidFill>
                  <a:prstClr val="white">
                    <a:lumMod val="95000"/>
                  </a:prstClr>
                </a:solidFill>
                <a:latin typeface="Crimson Text" panose="02000503000000000000" pitchFamily="2" charset="0"/>
              </a:rPr>
              <a:t>A </a:t>
            </a:r>
            <a:r>
              <a:rPr kumimoji="0" lang="en-GB" sz="5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imson Text" panose="02000503000000000000" pitchFamily="2" charset="0"/>
              </a:rPr>
              <a:t>reflection:</a:t>
            </a:r>
            <a:endParaRPr kumimoji="0" lang="en-GB" sz="5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9CC59-80A5-4E90-A2D0-03503EDA7039}"/>
              </a:ext>
            </a:extLst>
          </p:cNvPr>
          <p:cNvSpPr txBox="1"/>
          <p:nvPr/>
        </p:nvSpPr>
        <p:spPr>
          <a:xfrm>
            <a:off x="225663" y="4649987"/>
            <a:ext cx="506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Crimson Text" panose="02000503000000000000" pitchFamily="2" charset="0"/>
              </a:rPr>
              <a:t>Amalgamated sections 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Crimson Text" panose="02000503000000000000" pitchFamily="2" charset="0"/>
              </a:rPr>
              <a:t>of the ‘Weekly poems 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Crimson Text" panose="02000503000000000000" pitchFamily="2" charset="0"/>
              </a:rPr>
              <a:t>in Covid-19 times’ -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latin typeface="Crimson Text" panose="02000503000000000000" pitchFamily="2" charset="0"/>
              </a:rPr>
              <a:t>from 16</a:t>
            </a:r>
            <a:r>
              <a:rPr lang="en-GB" sz="3000" baseline="30000" dirty="0">
                <a:solidFill>
                  <a:schemeClr val="bg1"/>
                </a:solidFill>
                <a:latin typeface="Crimson Text" panose="02000503000000000000" pitchFamily="2" charset="0"/>
              </a:rPr>
              <a:t>th</a:t>
            </a:r>
            <a:r>
              <a:rPr lang="en-GB" sz="3000" dirty="0">
                <a:solidFill>
                  <a:schemeClr val="bg1"/>
                </a:solidFill>
                <a:latin typeface="Crimson Text" panose="02000503000000000000" pitchFamily="2" charset="0"/>
              </a:rPr>
              <a:t> March to 8</a:t>
            </a:r>
            <a:r>
              <a:rPr lang="en-GB" sz="3000" baseline="30000" dirty="0">
                <a:solidFill>
                  <a:schemeClr val="bg1"/>
                </a:solidFill>
                <a:latin typeface="Crimson Text" panose="02000503000000000000" pitchFamily="2" charset="0"/>
              </a:rPr>
              <a:t>th</a:t>
            </a:r>
            <a:r>
              <a:rPr lang="en-GB" sz="3000" dirty="0">
                <a:solidFill>
                  <a:schemeClr val="bg1"/>
                </a:solidFill>
                <a:latin typeface="Crimson Text" panose="02000503000000000000" pitchFamily="2" charset="0"/>
              </a:rPr>
              <a:t> June</a:t>
            </a:r>
          </a:p>
        </p:txBody>
      </p:sp>
    </p:spTree>
    <p:extLst>
      <p:ext uri="{BB962C8B-B14F-4D97-AF65-F5344CB8AC3E}">
        <p14:creationId xmlns:p14="http://schemas.microsoft.com/office/powerpoint/2010/main" val="8812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27">
        <p:fade/>
      </p:transition>
    </mc:Choice>
    <mc:Fallback xmlns="">
      <p:transition spd="med" advTm="13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18B1C-81AD-4EE8-9293-09276BD658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2652"/>
          <a:stretch/>
        </p:blipFill>
        <p:spPr>
          <a:xfrm>
            <a:off x="-1" y="0"/>
            <a:ext cx="122041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A5103-855D-47D1-8F12-F042E09ADF78}"/>
              </a:ext>
            </a:extLst>
          </p:cNvPr>
          <p:cNvSpPr txBox="1"/>
          <p:nvPr/>
        </p:nvSpPr>
        <p:spPr>
          <a:xfrm>
            <a:off x="543339" y="4959858"/>
            <a:ext cx="6997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deer are reclaiming the woods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</a:rPr>
              <a:t>	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 hoof print a hopeful rebellion.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paths that we once trod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</a:rPr>
              <a:t>	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 lie bare in this small revolution.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D72F4C-1425-4138-85CA-C7E809144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48">
        <p:fade/>
      </p:transition>
    </mc:Choice>
    <mc:Fallback xmlns="">
      <p:transition spd="med" advTm="16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A5A51E-8825-49AC-9C8D-5AC12C827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51762" y="-382239"/>
            <a:ext cx="6858000" cy="7622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C59231-FEDF-43F9-80EC-FB0D679B52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r="23586" b="19556"/>
          <a:stretch/>
        </p:blipFill>
        <p:spPr>
          <a:xfrm>
            <a:off x="0" y="1318587"/>
            <a:ext cx="6470962" cy="55394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03EC5-C953-4113-9398-9FED745C9A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48" r="61400"/>
          <a:stretch/>
        </p:blipFill>
        <p:spPr>
          <a:xfrm>
            <a:off x="-10023" y="0"/>
            <a:ext cx="4661536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679610-36E4-465A-A8AB-0DF01933F0FE}"/>
              </a:ext>
            </a:extLst>
          </p:cNvPr>
          <p:cNvSpPr txBox="1"/>
          <p:nvPr/>
        </p:nvSpPr>
        <p:spPr>
          <a:xfrm>
            <a:off x="530241" y="3806903"/>
            <a:ext cx="44089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those behind locked doors,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fearful of illness,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poverty, violence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loneliness,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E7E6E6">
                    <a:lumMod val="90000"/>
                  </a:srgbClr>
                </a:solidFill>
                <a:latin typeface="Calibri" panose="020F0502020204030204"/>
              </a:rPr>
              <a:t>	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seek a blessing.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4AB7D-4531-4892-81D5-734ED9DE636E}"/>
              </a:ext>
            </a:extLst>
          </p:cNvPr>
          <p:cNvSpPr txBox="1"/>
          <p:nvPr/>
        </p:nvSpPr>
        <p:spPr>
          <a:xfrm>
            <a:off x="6655599" y="1338461"/>
            <a:ext cx="5080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those outside locked doors,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E7E6E6">
                    <a:lumMod val="90000"/>
                  </a:srgbClr>
                </a:solidFill>
                <a:latin typeface="Calibri" panose="020F0502020204030204"/>
              </a:rPr>
              <a:t>i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the moments of encounter,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E7E6E6">
                    <a:lumMod val="90000"/>
                  </a:srgbClr>
                </a:solidFill>
                <a:latin typeface="Calibri" panose="020F0502020204030204"/>
              </a:rPr>
              <a:t>i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the richness that sustains our spirits,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renewal of nature,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peace be with you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F77FB3-2282-458B-BDA7-DA247CBEA3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27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673">
        <p:fade/>
      </p:transition>
    </mc:Choice>
    <mc:Fallback xmlns="">
      <p:transition spd="med" advTm="35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D6C5FA-5821-48CD-95C3-482E1BC0F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81" y="0"/>
            <a:ext cx="1027415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B31BE-891E-462B-89F4-503E611D0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514"/>
          <a:stretch/>
        </p:blipFill>
        <p:spPr>
          <a:xfrm flipH="1">
            <a:off x="-4112" y="-2912"/>
            <a:ext cx="1943693" cy="6860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1F842C-7CEC-41A6-AC51-1151BD595EE1}"/>
              </a:ext>
            </a:extLst>
          </p:cNvPr>
          <p:cNvSpPr txBox="1"/>
          <p:nvPr/>
        </p:nvSpPr>
        <p:spPr>
          <a:xfrm>
            <a:off x="969791" y="3420288"/>
            <a:ext cx="4940679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 you’ve only now remembered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alive.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901909-3066-4B7A-BE48-1B860762E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76289"/>
      </p:ext>
    </p:extLst>
  </p:cSld>
  <p:clrMapOvr>
    <a:masterClrMapping/>
  </p:clrMapOvr>
  <p:transition spd="slow" advTm="85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5A49D0-2237-4338-A1D1-75DE32DC64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7"/>
          <a:stretch/>
        </p:blipFill>
        <p:spPr>
          <a:xfrm>
            <a:off x="3448900" y="282388"/>
            <a:ext cx="8570821" cy="6575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CAA20-8555-4687-8492-1939708D52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39"/>
          <a:stretch/>
        </p:blipFill>
        <p:spPr>
          <a:xfrm flipH="1">
            <a:off x="0" y="0"/>
            <a:ext cx="294084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A572C9-C03E-47BF-BB76-36929C483710}"/>
              </a:ext>
            </a:extLst>
          </p:cNvPr>
          <p:cNvSpPr txBox="1"/>
          <p:nvPr/>
        </p:nvSpPr>
        <p:spPr>
          <a:xfrm>
            <a:off x="778078" y="826781"/>
            <a:ext cx="106358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Give us resolution </a:t>
            </a:r>
            <a:r>
              <a:rPr lang="en-GB" sz="24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		courage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			persistence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		strength …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acceptance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grace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B389B9-A3E3-45D7-A92F-C2F1994D9700}"/>
              </a:ext>
            </a:extLst>
          </p:cNvPr>
          <p:cNvSpPr txBox="1"/>
          <p:nvPr/>
        </p:nvSpPr>
        <p:spPr>
          <a:xfrm>
            <a:off x="662609" y="5526157"/>
            <a:ext cx="9528313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 wisdom to discriminate between our own impatience to move forward</a:t>
            </a:r>
          </a:p>
          <a:p>
            <a:pPr lvl="0">
              <a:defRPr/>
            </a:pPr>
            <a:r>
              <a:rPr lang="en-GB" sz="24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 your Spirit’s deep stirring of our spirits when the time is right to move.</a:t>
            </a:r>
          </a:p>
          <a:p>
            <a:pPr lvl="0">
              <a:lnSpc>
                <a:spcPts val="1000"/>
              </a:lnSpc>
              <a:defRPr/>
            </a:pPr>
            <a:r>
              <a:rPr lang="en-GB" sz="1200" dirty="0">
                <a:solidFill>
                  <a:prstClr val="white"/>
                </a:solidFill>
                <a:latin typeface="Cantarell" panose="020006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E88CC5-B966-4360-BA21-89BCB84A1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019">
        <p:fade/>
      </p:transition>
    </mc:Choice>
    <mc:Fallback xmlns="">
      <p:transition spd="med" advTm="33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andlestick in dark">
            <a:extLst>
              <a:ext uri="{FF2B5EF4-FFF2-40B4-BE49-F238E27FC236}">
                <a16:creationId xmlns:a16="http://schemas.microsoft.com/office/drawing/2014/main" id="{08A94F2D-22C3-4A99-9DBA-DA930ECA0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r="41669"/>
          <a:stretch/>
        </p:blipFill>
        <p:spPr bwMode="auto">
          <a:xfrm flipH="1">
            <a:off x="6489778" y="824710"/>
            <a:ext cx="5000315" cy="6408969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ED2AE9-A7C1-4193-B87A-DB23D2795349}"/>
              </a:ext>
            </a:extLst>
          </p:cNvPr>
          <p:cNvSpPr txBox="1"/>
          <p:nvPr/>
        </p:nvSpPr>
        <p:spPr>
          <a:xfrm>
            <a:off x="1052900" y="1178651"/>
            <a:ext cx="3435151" cy="1005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all that is chaotic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 there come silence: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9B7324-8309-473F-AB26-26F972D765CA}"/>
              </a:ext>
            </a:extLst>
          </p:cNvPr>
          <p:cNvSpPr txBox="1"/>
          <p:nvPr/>
        </p:nvSpPr>
        <p:spPr>
          <a:xfrm>
            <a:off x="2622571" y="2632361"/>
            <a:ext cx="2514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opening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 the quiet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lies beneath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chaos,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you find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peace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did not think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possible,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06CE9E-9442-4EB5-8434-038721B8B6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54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75">
        <p:fade/>
      </p:transition>
    </mc:Choice>
    <mc:Fallback xmlns="">
      <p:transition spd="med" advTm="28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59A62-74D0-4D15-A197-3ADA4546EF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/>
          <a:stretch/>
        </p:blipFill>
        <p:spPr>
          <a:xfrm>
            <a:off x="2407024" y="0"/>
            <a:ext cx="9784976" cy="6851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58409-869F-4FCF-BCA9-A132ACCDB2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112"/>
          <a:stretch/>
        </p:blipFill>
        <p:spPr>
          <a:xfrm flipH="1">
            <a:off x="0" y="-683"/>
            <a:ext cx="2407024" cy="6852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261652-1BFA-4F21-B542-E2597F2CD15B}"/>
              </a:ext>
            </a:extLst>
          </p:cNvPr>
          <p:cNvSpPr txBox="1"/>
          <p:nvPr/>
        </p:nvSpPr>
        <p:spPr>
          <a:xfrm>
            <a:off x="753035" y="390119"/>
            <a:ext cx="106859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moments of revelation near leaves, sunlight and skin.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onky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colourful                      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9AB265-AE45-48E8-9F5E-32B4E831591D}"/>
              </a:ext>
            </a:extLst>
          </p:cNvPr>
          <p:cNvSpPr/>
          <p:nvPr/>
        </p:nvSpPr>
        <p:spPr>
          <a:xfrm>
            <a:off x="9955582" y="5788225"/>
            <a:ext cx="1159251" cy="8335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9999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kumimoji="0" lang="en-GB" sz="3800" b="1" i="0" u="none" strike="noStrike" kern="1200" cap="none" spc="0" normalizeH="0" baseline="0" noProof="0" dirty="0">
                <a:ln/>
                <a:solidFill>
                  <a:srgbClr val="9900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n-GB" sz="3600" b="1" i="0" u="none" strike="noStrike" kern="1200" cap="none" spc="0" normalizeH="0" baseline="0" noProof="0" dirty="0">
                <a:ln/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kumimoji="0" lang="en-GB" sz="3600" b="1" i="0" u="none" strike="noStrike" kern="1200" cap="none" spc="0" normalizeH="0" baseline="0" noProof="0" dirty="0">
                <a:ln/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GB" sz="36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GB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GB" sz="3600" b="1" i="0" u="none" strike="noStrike" kern="1200" cap="none" spc="0" normalizeH="0" baseline="0" noProof="0" dirty="0">
                <a:ln/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kumimoji="0" lang="en-GB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en-GB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40DE22-7BE4-41F8-9B8E-2925BF485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39">
        <p:fade/>
      </p:transition>
    </mc:Choice>
    <mc:Fallback xmlns="">
      <p:transition spd="med" advTm="14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3D7284-2097-486E-B219-21B7CAA1A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40"/>
          <a:stretch/>
        </p:blipFill>
        <p:spPr>
          <a:xfrm>
            <a:off x="2955233" y="0"/>
            <a:ext cx="9236767" cy="6877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CA0BE-62D9-4373-8446-F14EB5B63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889"/>
          <a:stretch/>
        </p:blipFill>
        <p:spPr>
          <a:xfrm flipH="1">
            <a:off x="0" y="3532"/>
            <a:ext cx="2991676" cy="6877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FDA31-0259-4CFF-9B75-72CC15C8F1DF}"/>
              </a:ext>
            </a:extLst>
          </p:cNvPr>
          <p:cNvSpPr txBox="1"/>
          <p:nvPr/>
        </p:nvSpPr>
        <p:spPr>
          <a:xfrm>
            <a:off x="5638800" y="298173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AF374-D1F6-4CFB-A496-91279F5978BD}"/>
              </a:ext>
            </a:extLst>
          </p:cNvPr>
          <p:cNvSpPr txBox="1"/>
          <p:nvPr/>
        </p:nvSpPr>
        <p:spPr>
          <a:xfrm>
            <a:off x="311424" y="309206"/>
            <a:ext cx="507558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there is a time for mercy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there is a time for reflection.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is a time for certainty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there is a time for unknowing: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 protection for seeds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unready to face full sun.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65F829-535F-4103-A01E-016A989E8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220">
        <p:fade/>
      </p:transition>
    </mc:Choice>
    <mc:Fallback xmlns="">
      <p:transition spd="med" advTm="27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F197-AB2F-4149-84BD-5E784C95AC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92" b="2843"/>
          <a:stretch/>
        </p:blipFill>
        <p:spPr>
          <a:xfrm rot="5400000">
            <a:off x="3763850" y="-1570148"/>
            <a:ext cx="6890664" cy="99656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429BAF-EE5A-4182-A722-98421F63BA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6226" r="99999"/>
          <a:stretch/>
        </p:blipFill>
        <p:spPr>
          <a:xfrm flipH="1">
            <a:off x="2226363" y="-27164"/>
            <a:ext cx="2610679" cy="6879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72F93C-5C43-4812-96B4-D449E1F62B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563"/>
          <a:stretch/>
        </p:blipFill>
        <p:spPr>
          <a:xfrm flipH="1">
            <a:off x="-1" y="-32662"/>
            <a:ext cx="2238752" cy="6896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A496F-9EE5-46BB-AE6A-71FB29BA283C}"/>
              </a:ext>
            </a:extLst>
          </p:cNvPr>
          <p:cNvSpPr txBox="1"/>
          <p:nvPr/>
        </p:nvSpPr>
        <p:spPr>
          <a:xfrm>
            <a:off x="371514" y="114982"/>
            <a:ext cx="9249563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So we pray for our locked-down, longing world.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Yes there is fear.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	But there does not have to be hate.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Yes there is isolation.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	But there does not have to be loneliness.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Yes there is panic buying.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	But there does not have to be meanness.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Yes there is sickness.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	But there does not have to be dis-ease of the soul.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Yes there is even death.</a:t>
            </a:r>
          </a:p>
          <a:p>
            <a:pPr lvl="0">
              <a:defRPr/>
            </a:pPr>
            <a:r>
              <a:rPr lang="en-GB" sz="2400" dirty="0"/>
              <a:t>	But we are always encompassed by Love.</a:t>
            </a:r>
          </a:p>
          <a:p>
            <a:pPr lvl="0">
              <a:lnSpc>
                <a:spcPts val="2400"/>
              </a:lnSpc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	Wake to the choices you make,</a:t>
            </a:r>
          </a:p>
          <a:p>
            <a:pPr lvl="0">
              <a:defRPr/>
            </a:pPr>
            <a:r>
              <a:rPr lang="en-GB" sz="2400" dirty="0"/>
              <a:t>	open the windows of your soul.</a:t>
            </a:r>
          </a:p>
          <a:p>
            <a:pPr lvl="0">
              <a:defRPr/>
            </a:pPr>
            <a:r>
              <a:rPr lang="en-GB" sz="2400" dirty="0"/>
              <a:t>	And though you may not be able</a:t>
            </a:r>
          </a:p>
          <a:p>
            <a:pPr lvl="0">
              <a:defRPr/>
            </a:pPr>
            <a:r>
              <a:rPr lang="en-GB" sz="2400" dirty="0"/>
              <a:t>	to touch across the empty square,</a:t>
            </a:r>
          </a:p>
          <a:p>
            <a:pPr lvl="0">
              <a:defRPr/>
            </a:pPr>
            <a:r>
              <a:rPr lang="en-GB" sz="2400" dirty="0"/>
              <a:t>						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9C8DF1-055A-4035-8FEF-1CE190E112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9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969">
        <p:fade/>
      </p:transition>
    </mc:Choice>
    <mc:Fallback xmlns="">
      <p:transition spd="med" advTm="81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F0700C-C33B-42F1-9BE0-884B6586B584}"/>
              </a:ext>
            </a:extLst>
          </p:cNvPr>
          <p:cNvSpPr txBox="1"/>
          <p:nvPr/>
        </p:nvSpPr>
        <p:spPr>
          <a:xfrm>
            <a:off x="457200" y="0"/>
            <a:ext cx="11734800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Credits for all sections of poems used in this reflection: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a</a:t>
            </a:r>
            <a:r>
              <a:rPr lang="en-GB" sz="2000">
                <a:solidFill>
                  <a:schemeClr val="bg1"/>
                </a:solidFill>
              </a:rPr>
              <a:t>n </a:t>
            </a:r>
            <a:r>
              <a:rPr lang="en-GB" sz="2000" dirty="0">
                <a:solidFill>
                  <a:schemeClr val="bg1"/>
                </a:solidFill>
              </a:rPr>
              <a:t>amalgamation from the ‘Weekly Poems in Covid-19 times’, </a:t>
            </a:r>
            <a:r>
              <a:rPr lang="en-GB" sz="2000">
                <a:solidFill>
                  <a:schemeClr val="bg1"/>
                </a:solidFill>
              </a:rPr>
              <a:t>16</a:t>
            </a:r>
            <a:r>
              <a:rPr lang="en-GB" sz="2000" baseline="30000">
                <a:solidFill>
                  <a:schemeClr val="bg1"/>
                </a:solidFill>
              </a:rPr>
              <a:t>th</a:t>
            </a:r>
            <a:r>
              <a:rPr lang="en-GB" sz="2000">
                <a:solidFill>
                  <a:schemeClr val="bg1"/>
                </a:solidFill>
              </a:rPr>
              <a:t> March – 8</a:t>
            </a:r>
            <a:r>
              <a:rPr lang="en-GB" sz="2000" baseline="30000">
                <a:solidFill>
                  <a:schemeClr val="bg1"/>
                </a:solidFill>
              </a:rPr>
              <a:t>th</a:t>
            </a:r>
            <a:r>
              <a:rPr lang="en-GB" sz="2000">
                <a:solidFill>
                  <a:schemeClr val="bg1"/>
                </a:solidFill>
              </a:rPr>
              <a:t> June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 </a:t>
            </a:r>
            <a:r>
              <a:rPr lang="en-GB" dirty="0">
                <a:solidFill>
                  <a:schemeClr val="bg1"/>
                </a:solidFill>
              </a:rPr>
              <a:t>16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March	Wendell Berry	    ‘The peace of wild things’, in </a:t>
            </a:r>
            <a:r>
              <a:rPr lang="en-GB" i="1" dirty="0">
                <a:solidFill>
                  <a:schemeClr val="bg1"/>
                </a:solidFill>
              </a:rPr>
              <a:t>The Peace of Wild Things </a:t>
            </a:r>
            <a:r>
              <a:rPr lang="en-GB" dirty="0">
                <a:solidFill>
                  <a:schemeClr val="bg1"/>
                </a:solidFill>
              </a:rPr>
              <a:t>(2018).</a:t>
            </a: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23</a:t>
            </a:r>
            <a:r>
              <a:rPr lang="en-GB" baseline="30000" dirty="0">
                <a:solidFill>
                  <a:schemeClr val="bg1"/>
                </a:solidFill>
              </a:rPr>
              <a:t>rd</a:t>
            </a:r>
            <a:r>
              <a:rPr lang="en-GB" dirty="0">
                <a:solidFill>
                  <a:schemeClr val="bg1"/>
                </a:solidFill>
              </a:rPr>
              <a:t> March	Lyn Ungar	    ‘Pandemic’, </a:t>
            </a:r>
            <a:r>
              <a:rPr lang="en-GB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http://www.lynnungar.com/poems/pandemic/</a:t>
            </a:r>
            <a:endParaRPr lang="en-GB" u="sng" dirty="0">
              <a:solidFill>
                <a:schemeClr val="bg1"/>
              </a:solidFill>
            </a:endParaRP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30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March	Richard Henrick	    ‘Lockdown’, </a:t>
            </a:r>
          </a:p>
          <a:p>
            <a:r>
              <a:rPr lang="en-GB" dirty="0">
                <a:solidFill>
                  <a:schemeClr val="bg1"/>
                </a:solidFill>
              </a:rPr>
              <a:t>		</a:t>
            </a:r>
            <a:r>
              <a:rPr lang="en-GB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https://brorichardblog.blogspot.com/2020/03/lockdown-brother-richard-hendrick.html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6</a:t>
            </a:r>
            <a:r>
              <a:rPr lang="en-GB" baseline="30000" dirty="0">
                <a:solidFill>
                  <a:schemeClr val="bg1"/>
                </a:solidFill>
              </a:rPr>
              <a:t>th </a:t>
            </a:r>
            <a:r>
              <a:rPr lang="en-GB" dirty="0">
                <a:solidFill>
                  <a:schemeClr val="bg1"/>
                </a:solidFill>
              </a:rPr>
              <a:t>April		Laura Fanucci	    ‘When this is over’, </a:t>
            </a:r>
            <a:r>
              <a:rPr lang="en-GB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https://motheringspirit.com/?s=when+this+is+over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13</a:t>
            </a:r>
            <a:r>
              <a:rPr lang="en-GB" baseline="30000" dirty="0">
                <a:solidFill>
                  <a:schemeClr val="bg1"/>
                </a:solidFill>
              </a:rPr>
              <a:t>th </a:t>
            </a:r>
            <a:r>
              <a:rPr lang="en-GB" dirty="0">
                <a:solidFill>
                  <a:schemeClr val="bg1"/>
                </a:solidFill>
              </a:rPr>
              <a:t>April		Rebecca Elson	    ‘Antidotes to fear of death’, in </a:t>
            </a:r>
            <a:r>
              <a:rPr lang="en-GB" i="1" dirty="0">
                <a:solidFill>
                  <a:schemeClr val="bg1"/>
                </a:solidFill>
              </a:rPr>
              <a:t>A Responsibility to Awe </a:t>
            </a:r>
            <a:r>
              <a:rPr lang="en-GB" dirty="0">
                <a:solidFill>
                  <a:schemeClr val="bg1"/>
                </a:solidFill>
              </a:rPr>
              <a:t>(2001).</a:t>
            </a: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20</a:t>
            </a:r>
            <a:r>
              <a:rPr lang="en-GB" baseline="30000" dirty="0">
                <a:solidFill>
                  <a:schemeClr val="bg1"/>
                </a:solidFill>
              </a:rPr>
              <a:t>th </a:t>
            </a:r>
            <a:r>
              <a:rPr lang="en-GB" dirty="0">
                <a:solidFill>
                  <a:schemeClr val="bg1"/>
                </a:solidFill>
              </a:rPr>
              <a:t>April		Malcom </a:t>
            </a:r>
            <a:r>
              <a:rPr lang="en-GB" dirty="0" err="1">
                <a:solidFill>
                  <a:schemeClr val="bg1"/>
                </a:solidFill>
              </a:rPr>
              <a:t>Guite</a:t>
            </a:r>
            <a:r>
              <a:rPr lang="en-GB" dirty="0">
                <a:solidFill>
                  <a:schemeClr val="bg1"/>
                </a:solidFill>
              </a:rPr>
              <a:t>	    ‘Easter 2020’, </a:t>
            </a:r>
            <a:r>
              <a:rPr lang="en-GB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https://malcolmguite.wordpress.com/?s=Easter+2020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27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April		Paul Booth	    ‘Creative Distancing’</a:t>
            </a: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	Christine Crabtree	    ‘If you fall down’</a:t>
            </a: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	Laura Sutcliffe	    ‘In this moment’</a:t>
            </a: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4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May		Jan Berry		    ‘Behind locked doors’</a:t>
            </a: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11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May		Carrie </a:t>
            </a:r>
            <a:r>
              <a:rPr lang="en-GB" dirty="0" err="1">
                <a:solidFill>
                  <a:schemeClr val="bg1"/>
                </a:solidFill>
              </a:rPr>
              <a:t>Etter</a:t>
            </a:r>
            <a:r>
              <a:rPr lang="en-GB" dirty="0">
                <a:solidFill>
                  <a:schemeClr val="bg1"/>
                </a:solidFill>
              </a:rPr>
              <a:t>	    ‘How to handle a pandemic’, </a:t>
            </a:r>
          </a:p>
          <a:p>
            <a:r>
              <a:rPr lang="en-GB" dirty="0">
                <a:solidFill>
                  <a:schemeClr val="bg1"/>
                </a:solidFill>
              </a:rPr>
              <a:t>		</a:t>
            </a:r>
            <a:r>
              <a:rPr lang="en-GB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https://www.mmu.ac.uk/write/how-to-handle-a-pandemic.php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18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May		Nicola </a:t>
            </a:r>
            <a:r>
              <a:rPr lang="en-GB" dirty="0" err="1">
                <a:solidFill>
                  <a:schemeClr val="bg1"/>
                </a:solidFill>
              </a:rPr>
              <a:t>Slee</a:t>
            </a:r>
            <a:r>
              <a:rPr lang="en-GB" dirty="0">
                <a:solidFill>
                  <a:schemeClr val="bg1"/>
                </a:solidFill>
              </a:rPr>
              <a:t>	    ‘Prayer for the waiting time’, in </a:t>
            </a:r>
            <a:r>
              <a:rPr lang="en-GB" i="1" dirty="0">
                <a:solidFill>
                  <a:schemeClr val="bg1"/>
                </a:solidFill>
              </a:rPr>
              <a:t>Praying Like A Woman </a:t>
            </a:r>
            <a:r>
              <a:rPr lang="en-GB" dirty="0">
                <a:solidFill>
                  <a:schemeClr val="bg1"/>
                </a:solidFill>
              </a:rPr>
              <a:t>(2004).</a:t>
            </a: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25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May		Jan Richardson	    ‘Blessings in the Chaos’, in </a:t>
            </a:r>
            <a:r>
              <a:rPr lang="en-GB" i="1" dirty="0">
                <a:solidFill>
                  <a:schemeClr val="bg1"/>
                </a:solidFill>
              </a:rPr>
              <a:t>The Cure for Sorrow: A Book of Blessings for </a:t>
            </a:r>
          </a:p>
          <a:p>
            <a:r>
              <a:rPr lang="en-GB" i="1" dirty="0">
                <a:solidFill>
                  <a:schemeClr val="bg1"/>
                </a:solidFill>
              </a:rPr>
              <a:t>				    Times of Grief </a:t>
            </a:r>
            <a:r>
              <a:rPr lang="en-GB" dirty="0">
                <a:solidFill>
                  <a:schemeClr val="bg1"/>
                </a:solidFill>
              </a:rPr>
              <a:t>(2016).</a:t>
            </a: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June		Miles Salter	    ‘That spring’, </a:t>
            </a:r>
            <a:r>
              <a:rPr lang="en-GB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https://www.mmu.ac.uk/write/that-spring-.php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ts val="600"/>
              </a:lnSpc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8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June		Carla Grosch-Miller	    ‘There is a time’, in </a:t>
            </a:r>
            <a:r>
              <a:rPr lang="en-GB" i="1" dirty="0">
                <a:solidFill>
                  <a:schemeClr val="bg1"/>
                </a:solidFill>
              </a:rPr>
              <a:t>Lifelines: Wrestling the Word, Gathering up Grace </a:t>
            </a:r>
            <a:r>
              <a:rPr lang="en-GB" dirty="0">
                <a:solidFill>
                  <a:schemeClr val="bg1"/>
                </a:solidFill>
              </a:rPr>
              <a:t>(2020). </a:t>
            </a:r>
          </a:p>
        </p:txBody>
      </p:sp>
    </p:spTree>
    <p:extLst>
      <p:ext uri="{BB962C8B-B14F-4D97-AF65-F5344CB8AC3E}">
        <p14:creationId xmlns:p14="http://schemas.microsoft.com/office/powerpoint/2010/main" val="3759587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99E46-4C5F-4AF7-9183-4D15B1B5B1FA}"/>
              </a:ext>
            </a:extLst>
          </p:cNvPr>
          <p:cNvSpPr txBox="1"/>
          <p:nvPr/>
        </p:nvSpPr>
        <p:spPr>
          <a:xfrm>
            <a:off x="361255" y="725462"/>
            <a:ext cx="69924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despair for the world grows in 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come into the Presence.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       For a time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rest in the grace of the world,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C1A14E-E1A8-44E8-A751-65CFF9890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82">
        <p:fade/>
      </p:transition>
    </mc:Choice>
    <mc:Fallback xmlns="">
      <p:transition spd="med" advTm="14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C0DB8C-1237-454A-BDB4-CA0C6A77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19" y="0"/>
            <a:ext cx="4638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63DA4-EE95-48B8-A6FA-2E6904ACFA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25"/>
          <a:stretch/>
        </p:blipFill>
        <p:spPr>
          <a:xfrm flipH="1">
            <a:off x="5632173" y="0"/>
            <a:ext cx="114008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B00EB4-E8A5-4215-A6BE-BE6E6178E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39468" y="0"/>
            <a:ext cx="1139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13B6B4-7B5C-417B-A843-CB5CDE639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879420" y="0"/>
            <a:ext cx="113995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9EF36-C6B9-425F-9C2C-F35888B41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372" y="0"/>
            <a:ext cx="113995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6CA81-F8FB-475E-A64C-D47A84DE8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6535" y="0"/>
            <a:ext cx="113995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D4911-1F98-4C99-8836-911424787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424"/>
          <a:stretch/>
        </p:blipFill>
        <p:spPr>
          <a:xfrm flipH="1">
            <a:off x="0" y="0"/>
            <a:ext cx="104731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10291-3A3D-4784-BB0F-9031C36809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811"/>
          <a:stretch/>
        </p:blipFill>
        <p:spPr>
          <a:xfrm>
            <a:off x="11266487" y="0"/>
            <a:ext cx="9255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2580F2-7BED-465E-AF2A-B639AFAA381C}"/>
              </a:ext>
            </a:extLst>
          </p:cNvPr>
          <p:cNvSpPr txBox="1"/>
          <p:nvPr/>
        </p:nvSpPr>
        <p:spPr>
          <a:xfrm>
            <a:off x="6334263" y="4709926"/>
            <a:ext cx="3657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g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up, just for now,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trying to make the world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than it is.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E1FE762-8155-48C0-ACD3-13DE09748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66">
        <p:fade/>
      </p:transition>
    </mc:Choice>
    <mc:Fallback xmlns="">
      <p:transition spd="med" advTm="7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CD795F-4EE1-4081-884B-F1CE3789E0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"/>
          <a:stretch/>
        </p:blipFill>
        <p:spPr>
          <a:xfrm>
            <a:off x="-46737" y="0"/>
            <a:ext cx="1223873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69CEBA-1B25-4E29-90A8-ED887C48AA65}"/>
              </a:ext>
            </a:extLst>
          </p:cNvPr>
          <p:cNvSpPr txBox="1"/>
          <p:nvPr/>
        </p:nvSpPr>
        <p:spPr>
          <a:xfrm>
            <a:off x="122533" y="135791"/>
            <a:ext cx="11506803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Estrangelo Edessa" panose="03080600000000000000" pitchFamily="66" charset="0"/>
              </a:rPr>
              <a:t>Yes there is fear.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Estrangelo Edessa" panose="03080600000000000000" pitchFamily="66" charset="0"/>
              </a:rPr>
              <a:t>Yes there is isolation.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Estrangelo Edessa" panose="03080600000000000000" pitchFamily="66" charset="0"/>
              </a:rPr>
              <a:t>Yes there is panic buying.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Estrangelo Edessa" panose="03080600000000000000" pitchFamily="66" charset="0"/>
              </a:rPr>
              <a:t>Yes there is sickness.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Estrangelo Edessa" panose="03080600000000000000" pitchFamily="66" charset="0"/>
              </a:rPr>
              <a:t>Yes there is even death.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Estrangelo Edessa" panose="03080600000000000000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Estrangelo Edessa" panose="03080600000000000000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cs typeface="Estrangelo Edessa" panose="03080600000000000000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accent2">
                    <a:lumMod val="20000"/>
                    <a:lumOff val="80000"/>
                  </a:schemeClr>
                </a:solidFill>
                <a:cs typeface="Estrangelo Edessa" panose="03080600000000000000" pitchFamily="66" charset="0"/>
              </a:rPr>
              <a:t>Yet …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ea typeface="+mn-ea"/>
              <a:cs typeface="Estrangelo Edessa" panose="03080600000000000000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ea typeface="+mn-ea"/>
              <a:cs typeface="Estrangelo Edessa" panose="03080600000000000000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Estrangelo Edessa" panose="03080600000000000000" pitchFamily="66" charset="0"/>
              </a:rPr>
              <a:t>	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ea typeface="+mn-ea"/>
                <a:cs typeface="Estrangelo Edessa" panose="03080600000000000000" pitchFamily="66" charset="0"/>
              </a:rPr>
              <a:t>All over the world people are slowing down and reflecting.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ea typeface="+mn-ea"/>
                <a:cs typeface="Estrangelo Edessa" panose="03080600000000000000" pitchFamily="66" charset="0"/>
              </a:rPr>
              <a:t>	All over the world people are looking at their neighbours in a new way.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ea typeface="+mn-ea"/>
                <a:cs typeface="Estrangelo Edessa" panose="03080600000000000000" pitchFamily="66" charset="0"/>
              </a:rPr>
              <a:t>	All over the world people are waking up to a new reality: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ea typeface="+mn-ea"/>
              <a:cs typeface="Estrangelo Edessa" panose="03080600000000000000" pitchFamily="66" charset="0"/>
            </a:endParaRPr>
          </a:p>
          <a:p>
            <a:pPr lvl="0" algn="ctr">
              <a:defRPr/>
            </a:pPr>
            <a:r>
              <a:rPr lang="en-GB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how big we really are.</a:t>
            </a:r>
          </a:p>
          <a:p>
            <a:pPr lvl="0" algn="ctr">
              <a:defRPr/>
            </a:pPr>
            <a:r>
              <a:rPr lang="en-GB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how little control we really have.</a:t>
            </a:r>
          </a:p>
          <a:p>
            <a:pPr lvl="0" algn="ctr">
              <a:defRPr/>
            </a:pPr>
            <a:r>
              <a:rPr lang="en-GB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what really matters.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Estrangelo Edessa" panose="03080600000000000000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821082-A4E4-4F84-BF53-2615A96374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2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490">
        <p:fade/>
      </p:transition>
    </mc:Choice>
    <mc:Fallback xmlns="">
      <p:transition spd="med" advTm="51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29944A-7BF7-42D7-87C6-820F94CCA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b="10450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CC69C5-8C16-4F30-9E83-DC6E2DC92FE5}"/>
              </a:ext>
            </a:extLst>
          </p:cNvPr>
          <p:cNvSpPr txBox="1"/>
          <p:nvPr/>
        </p:nvSpPr>
        <p:spPr>
          <a:xfrm>
            <a:off x="2025338" y="1437292"/>
            <a:ext cx="444482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this is over,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we never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for granted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    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handshake with a stranger,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    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taste of communion.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Life itself.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419244-E929-4DBE-88DD-EAE964AE6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68">
        <p:fade/>
      </p:transition>
    </mc:Choice>
    <mc:Fallback xmlns="">
      <p:transition spd="med" advTm="14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633FA-A6FB-4BEE-8E6C-D4B18534B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7A5C-5028-4044-9AA7-0AC10AE389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578"/>
          <a:stretch/>
        </p:blipFill>
        <p:spPr>
          <a:xfrm flipH="1">
            <a:off x="1655064" y="0"/>
            <a:ext cx="215493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D362F-77D3-4422-BD79-81457419C9AB}"/>
              </a:ext>
            </a:extLst>
          </p:cNvPr>
          <p:cNvSpPr txBox="1"/>
          <p:nvPr/>
        </p:nvSpPr>
        <p:spPr>
          <a:xfrm>
            <a:off x="2202446" y="2058916"/>
            <a:ext cx="5709102" cy="4437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  <a:t>Sometimes as an antidote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  <a:t>I eat the stars.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ea typeface="Calibri" panose="020F0502020204030204" pitchFamily="34" charset="0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ea typeface="Calibri" panose="020F0502020204030204" pitchFamily="34" charset="0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Aldhabi" panose="01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  <a:t> 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  <a:t>Sometimes, instead, I stir myself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  <a:t>into a universe still young,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Aldhabi" panose="01000000000000000000" pitchFamily="2" charset="-78"/>
              </a:rPr>
              <a:t>still warm as blood: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7C9094-E708-4738-867C-3CD59E2375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0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04">
        <p:fade/>
      </p:transition>
    </mc:Choice>
    <mc:Fallback xmlns="">
      <p:transition spd="med" advTm="19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B0EE9-4C42-4205-9720-549F15EA69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>
          <a:xfrm flipH="1">
            <a:off x="1437859" y="0"/>
            <a:ext cx="9316279" cy="6440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3656C-905D-4B58-A071-C4353565E74F}"/>
              </a:ext>
            </a:extLst>
          </p:cNvPr>
          <p:cNvSpPr txBox="1"/>
          <p:nvPr/>
        </p:nvSpPr>
        <p:spPr>
          <a:xfrm>
            <a:off x="1590261" y="1643777"/>
            <a:ext cx="267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And where is Jesus?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97EF4-DF9C-4761-8725-B1EC2FB5F3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836"/>
          <a:stretch/>
        </p:blipFill>
        <p:spPr>
          <a:xfrm flipV="1">
            <a:off x="1415451" y="6399902"/>
            <a:ext cx="9315495" cy="461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3CC9A5-ADC3-48CB-A570-C6840E797B12}"/>
              </a:ext>
            </a:extLst>
          </p:cNvPr>
          <p:cNvSpPr txBox="1"/>
          <p:nvPr/>
        </p:nvSpPr>
        <p:spPr>
          <a:xfrm>
            <a:off x="3730072" y="4322410"/>
            <a:ext cx="6897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</a:rPr>
              <a:t>	H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is up and risen, long before,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Alive, at large, and making his strong 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into the world he gave his life to save.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</a:rPr>
              <a:t>H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slips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Away from church, shakes off our linen bands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to don his apron with a nurse: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518082-8359-44D6-AE52-C1411C7545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7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859">
        <p:fade/>
      </p:transition>
    </mc:Choice>
    <mc:Fallback xmlns="">
      <p:transition spd="med" advTm="27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8508-4E9B-4B27-91A8-8B2F0B0260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515" b="6385"/>
          <a:stretch/>
        </p:blipFill>
        <p:spPr>
          <a:xfrm>
            <a:off x="3501006" y="666750"/>
            <a:ext cx="5907447" cy="5300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C635D-41F7-4620-AFB5-08F572A3E0E2}"/>
              </a:ext>
            </a:extLst>
          </p:cNvPr>
          <p:cNvSpPr txBox="1"/>
          <p:nvPr/>
        </p:nvSpPr>
        <p:spPr>
          <a:xfrm>
            <a:off x="654721" y="584635"/>
            <a:ext cx="6720115" cy="131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“How do you do? I’ll not shake hands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hug you like I would: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 seems to be on hold!”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984F0B-CCAE-48D0-B2C4-3D414A0D21B6}"/>
              </a:ext>
            </a:extLst>
          </p:cNvPr>
          <p:cNvSpPr/>
          <p:nvPr/>
        </p:nvSpPr>
        <p:spPr>
          <a:xfrm>
            <a:off x="0" y="333531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defRPr/>
            </a:pPr>
            <a:r>
              <a:rPr lang="en-GB" sz="2400" dirty="0">
                <a:solidFill>
                  <a:prstClr val="white"/>
                </a:solidFill>
              </a:rPr>
              <a:t>I gaze through prisoned glass,</a:t>
            </a:r>
          </a:p>
          <a:p>
            <a:pPr lvl="0" algn="r">
              <a:defRPr/>
            </a:pPr>
            <a:r>
              <a:rPr lang="en-GB" sz="2400" dirty="0">
                <a:solidFill>
                  <a:prstClr val="white"/>
                </a:solidFill>
              </a:rPr>
              <a:t>		safe-masked,</a:t>
            </a:r>
          </a:p>
          <a:p>
            <a:pPr lvl="0" algn="r">
              <a:defRPr/>
            </a:pPr>
            <a:r>
              <a:rPr lang="en-GB" sz="2400" dirty="0">
                <a:solidFill>
                  <a:prstClr val="white"/>
                </a:solidFill>
              </a:rPr>
              <a:t>		unsure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1C0D2-DD94-434F-8383-85962E5E70ED}"/>
              </a:ext>
            </a:extLst>
          </p:cNvPr>
          <p:cNvSpPr txBox="1"/>
          <p:nvPr/>
        </p:nvSpPr>
        <p:spPr>
          <a:xfrm>
            <a:off x="7637983" y="6119336"/>
            <a:ext cx="4280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while Mother Earth is blackened: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F6C8DF-7C12-4321-8F91-8C5B27CA9D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3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666">
        <p:fade/>
      </p:transition>
    </mc:Choice>
    <mc:Fallback xmlns="">
      <p:transition spd="med" advTm="25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64CC49-A094-4F5D-8644-C24140DB4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r="27828"/>
          <a:stretch/>
        </p:blipFill>
        <p:spPr>
          <a:xfrm>
            <a:off x="6167717" y="-2522"/>
            <a:ext cx="6024283" cy="6860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3DE601-D154-4C8B-A27A-BD584AA9CD0C}"/>
              </a:ext>
            </a:extLst>
          </p:cNvPr>
          <p:cNvSpPr txBox="1"/>
          <p:nvPr/>
        </p:nvSpPr>
        <p:spPr>
          <a:xfrm>
            <a:off x="490719" y="806440"/>
            <a:ext cx="58360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fall down, we’re told,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shouldn’t get up right away.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We have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</a:rPr>
              <a:t>		  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i="1" dirty="0">
                <a:solidFill>
                  <a:prstClr val="white"/>
                </a:solidFill>
                <a:latin typeface="Calibri" panose="020F0502020204030204"/>
              </a:rPr>
              <a:t>				HARD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It’s ok to lie here a while,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enjoying the peace.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F0844A-6D4E-409F-923F-FC2DB0A9F9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6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89">
        <p:fade/>
      </p:transition>
    </mc:Choice>
    <mc:Fallback xmlns="">
      <p:transition spd="med" advTm="26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2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2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9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1119</Words>
  <Application>Microsoft Office PowerPoint</Application>
  <PresentationFormat>Widescreen</PresentationFormat>
  <Paragraphs>198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Cantarell</vt:lpstr>
      <vt:lpstr>Crimson Text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Woolley</dc:creator>
  <cp:lastModifiedBy>Alison Woolley</cp:lastModifiedBy>
  <cp:revision>79</cp:revision>
  <dcterms:created xsi:type="dcterms:W3CDTF">2020-06-06T13:15:32Z</dcterms:created>
  <dcterms:modified xsi:type="dcterms:W3CDTF">2020-06-13T19:32:17Z</dcterms:modified>
</cp:coreProperties>
</file>